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2" r:id="rId1"/>
  </p:sldMasterIdLst>
  <p:notesMasterIdLst>
    <p:notesMasterId r:id="rId29"/>
  </p:notesMasterIdLst>
  <p:sldIdLst>
    <p:sldId id="256" r:id="rId2"/>
    <p:sldId id="274" r:id="rId3"/>
    <p:sldId id="276" r:id="rId4"/>
    <p:sldId id="257" r:id="rId5"/>
    <p:sldId id="258" r:id="rId6"/>
    <p:sldId id="287" r:id="rId7"/>
    <p:sldId id="259" r:id="rId8"/>
    <p:sldId id="288" r:id="rId9"/>
    <p:sldId id="260" r:id="rId10"/>
    <p:sldId id="280" r:id="rId11"/>
    <p:sldId id="265" r:id="rId12"/>
    <p:sldId id="261" r:id="rId13"/>
    <p:sldId id="281" r:id="rId14"/>
    <p:sldId id="282" r:id="rId15"/>
    <p:sldId id="266" r:id="rId16"/>
    <p:sldId id="264" r:id="rId17"/>
    <p:sldId id="283" r:id="rId18"/>
    <p:sldId id="267" r:id="rId19"/>
    <p:sldId id="284" r:id="rId20"/>
    <p:sldId id="268" r:id="rId21"/>
    <p:sldId id="285" r:id="rId22"/>
    <p:sldId id="269" r:id="rId23"/>
    <p:sldId id="286" r:id="rId24"/>
    <p:sldId id="270" r:id="rId25"/>
    <p:sldId id="278" r:id="rId26"/>
    <p:sldId id="279" r:id="rId27"/>
    <p:sldId id="271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D9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178"/>
    <p:restoredTop sz="94740"/>
  </p:normalViewPr>
  <p:slideViewPr>
    <p:cSldViewPr snapToGrid="0">
      <p:cViewPr varScale="1">
        <p:scale>
          <a:sx n="69" d="100"/>
          <a:sy n="69" d="100"/>
        </p:scale>
        <p:origin x="1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DE0F50-C774-430D-8125-86FE6ED7713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E4E73A1-1832-42D9-906A-7536B2706F16}">
      <dgm:prSet/>
      <dgm:spPr/>
      <dgm:t>
        <a:bodyPr/>
        <a:lstStyle/>
        <a:p>
          <a:r>
            <a:rPr lang="en-US" dirty="0"/>
            <a:t>Threshold of selection by mean: 0.0125 </a:t>
          </a:r>
        </a:p>
      </dgm:t>
    </dgm:pt>
    <dgm:pt modelId="{D906AE3A-BFF5-4771-881C-C6A8FAF02CB7}" type="parTrans" cxnId="{7158B99F-B760-463B-89CB-8C01D8EEE699}">
      <dgm:prSet/>
      <dgm:spPr/>
      <dgm:t>
        <a:bodyPr/>
        <a:lstStyle/>
        <a:p>
          <a:endParaRPr lang="en-US"/>
        </a:p>
      </dgm:t>
    </dgm:pt>
    <dgm:pt modelId="{3D213C8C-8A3B-40AC-ACA1-01008B86BC5B}" type="sibTrans" cxnId="{7158B99F-B760-463B-89CB-8C01D8EEE699}">
      <dgm:prSet/>
      <dgm:spPr/>
      <dgm:t>
        <a:bodyPr/>
        <a:lstStyle/>
        <a:p>
          <a:endParaRPr lang="en-US"/>
        </a:p>
      </dgm:t>
    </dgm:pt>
    <dgm:pt modelId="{F9DBBDD1-959B-4E66-B2A2-E23727B0FDF7}">
      <dgm:prSet/>
      <dgm:spPr/>
      <dgm:t>
        <a:bodyPr/>
        <a:lstStyle/>
        <a:p>
          <a:r>
            <a:rPr lang="en-US"/>
            <a:t>Number of selected features: 17</a:t>
          </a:r>
        </a:p>
      </dgm:t>
    </dgm:pt>
    <dgm:pt modelId="{B843FBFC-53CA-4335-9195-BFC23F5DD572}" type="parTrans" cxnId="{2988D054-2FCC-48A5-9A24-CC66A4E75CD8}">
      <dgm:prSet/>
      <dgm:spPr/>
      <dgm:t>
        <a:bodyPr/>
        <a:lstStyle/>
        <a:p>
          <a:endParaRPr lang="en-US"/>
        </a:p>
      </dgm:t>
    </dgm:pt>
    <dgm:pt modelId="{0086F9AC-BD00-42C5-B317-6B0F149B9790}" type="sibTrans" cxnId="{2988D054-2FCC-48A5-9A24-CC66A4E75CD8}">
      <dgm:prSet/>
      <dgm:spPr/>
      <dgm:t>
        <a:bodyPr/>
        <a:lstStyle/>
        <a:p>
          <a:endParaRPr lang="en-US"/>
        </a:p>
      </dgm:t>
    </dgm:pt>
    <dgm:pt modelId="{625FD1E4-2724-4105-B462-7B6923B4D193}">
      <dgm:prSet/>
      <dgm:spPr/>
      <dgm:t>
        <a:bodyPr/>
        <a:lstStyle/>
        <a:p>
          <a:r>
            <a:rPr lang="en-US"/>
            <a:t>Threshold of selection by 75%: 0.01174</a:t>
          </a:r>
        </a:p>
      </dgm:t>
    </dgm:pt>
    <dgm:pt modelId="{48BFE1DE-AA2A-4A65-9B89-0657A127A7E3}" type="parTrans" cxnId="{E2BFFE26-DF07-42B9-9A16-0A2DF732431E}">
      <dgm:prSet/>
      <dgm:spPr/>
      <dgm:t>
        <a:bodyPr/>
        <a:lstStyle/>
        <a:p>
          <a:endParaRPr lang="en-US"/>
        </a:p>
      </dgm:t>
    </dgm:pt>
    <dgm:pt modelId="{70A153CD-AF70-4BE2-996A-AA65D8534F9C}" type="sibTrans" cxnId="{E2BFFE26-DF07-42B9-9A16-0A2DF732431E}">
      <dgm:prSet/>
      <dgm:spPr/>
      <dgm:t>
        <a:bodyPr/>
        <a:lstStyle/>
        <a:p>
          <a:endParaRPr lang="en-US"/>
        </a:p>
      </dgm:t>
    </dgm:pt>
    <dgm:pt modelId="{5E383AFC-DFFE-486D-AD48-3A9127531B5B}">
      <dgm:prSet/>
      <dgm:spPr/>
      <dgm:t>
        <a:bodyPr/>
        <a:lstStyle/>
        <a:p>
          <a:r>
            <a:rPr lang="en-US"/>
            <a:t>Number of selected features: 20</a:t>
          </a:r>
        </a:p>
      </dgm:t>
    </dgm:pt>
    <dgm:pt modelId="{FBE62D3E-6966-4509-85E8-2960B0F8C5CA}" type="parTrans" cxnId="{2B87D667-AE1D-4521-8072-34DC668C30C2}">
      <dgm:prSet/>
      <dgm:spPr/>
      <dgm:t>
        <a:bodyPr/>
        <a:lstStyle/>
        <a:p>
          <a:endParaRPr lang="en-US"/>
        </a:p>
      </dgm:t>
    </dgm:pt>
    <dgm:pt modelId="{E2A29ED5-39C6-432F-BDA8-F7300CFC429D}" type="sibTrans" cxnId="{2B87D667-AE1D-4521-8072-34DC668C30C2}">
      <dgm:prSet/>
      <dgm:spPr/>
      <dgm:t>
        <a:bodyPr/>
        <a:lstStyle/>
        <a:p>
          <a:endParaRPr lang="en-US"/>
        </a:p>
      </dgm:t>
    </dgm:pt>
    <dgm:pt modelId="{7DACBDE7-E22C-CB40-9571-A980E8879D5E}" type="pres">
      <dgm:prSet presAssocID="{F7DE0F50-C774-430D-8125-86FE6ED7713E}" presName="linear" presStyleCnt="0">
        <dgm:presLayoutVars>
          <dgm:animLvl val="lvl"/>
          <dgm:resizeHandles val="exact"/>
        </dgm:presLayoutVars>
      </dgm:prSet>
      <dgm:spPr/>
    </dgm:pt>
    <dgm:pt modelId="{BCB08E18-EB75-4945-A5B0-C7DA17D0F495}" type="pres">
      <dgm:prSet presAssocID="{9E4E73A1-1832-42D9-906A-7536B2706F16}" presName="parentText" presStyleLbl="node1" presStyleIdx="0" presStyleCnt="4" custLinFactY="-44081" custLinFactNeighborX="578" custLinFactNeighborY="-100000">
        <dgm:presLayoutVars>
          <dgm:chMax val="0"/>
          <dgm:bulletEnabled val="1"/>
        </dgm:presLayoutVars>
      </dgm:prSet>
      <dgm:spPr/>
    </dgm:pt>
    <dgm:pt modelId="{E27AADDE-9A49-0B45-8BD3-4A6DA47259C8}" type="pres">
      <dgm:prSet presAssocID="{3D213C8C-8A3B-40AC-ACA1-01008B86BC5B}" presName="spacer" presStyleCnt="0"/>
      <dgm:spPr/>
    </dgm:pt>
    <dgm:pt modelId="{DACDF931-6747-AC49-8947-54A4ACE6CEEB}" type="pres">
      <dgm:prSet presAssocID="{F9DBBDD1-959B-4E66-B2A2-E23727B0FDF7}" presName="parentText" presStyleLbl="node1" presStyleIdx="1" presStyleCnt="4" custLinFactY="-16686" custLinFactNeighborY="-100000">
        <dgm:presLayoutVars>
          <dgm:chMax val="0"/>
          <dgm:bulletEnabled val="1"/>
        </dgm:presLayoutVars>
      </dgm:prSet>
      <dgm:spPr/>
    </dgm:pt>
    <dgm:pt modelId="{69E30B34-C5D9-3B4B-91C8-D0CEE47A2780}" type="pres">
      <dgm:prSet presAssocID="{0086F9AC-BD00-42C5-B317-6B0F149B9790}" presName="spacer" presStyleCnt="0"/>
      <dgm:spPr/>
    </dgm:pt>
    <dgm:pt modelId="{FEA62737-597E-0443-995D-286C492BBE1A}" type="pres">
      <dgm:prSet presAssocID="{625FD1E4-2724-4105-B462-7B6923B4D193}" presName="parentText" presStyleLbl="node1" presStyleIdx="2" presStyleCnt="4" custLinFactY="19378" custLinFactNeighborY="100000">
        <dgm:presLayoutVars>
          <dgm:chMax val="0"/>
          <dgm:bulletEnabled val="1"/>
        </dgm:presLayoutVars>
      </dgm:prSet>
      <dgm:spPr/>
    </dgm:pt>
    <dgm:pt modelId="{95B41DA9-B092-AC4F-9A3B-60A4DAF3A380}" type="pres">
      <dgm:prSet presAssocID="{70A153CD-AF70-4BE2-996A-AA65D8534F9C}" presName="spacer" presStyleCnt="0"/>
      <dgm:spPr/>
    </dgm:pt>
    <dgm:pt modelId="{79004338-E200-7148-BDBF-71970327CD6A}" type="pres">
      <dgm:prSet presAssocID="{5E383AFC-DFFE-486D-AD48-3A9127531B5B}" presName="parentText" presStyleLbl="node1" presStyleIdx="3" presStyleCnt="4" custLinFactY="12442" custLinFactNeighborY="100000">
        <dgm:presLayoutVars>
          <dgm:chMax val="0"/>
          <dgm:bulletEnabled val="1"/>
        </dgm:presLayoutVars>
      </dgm:prSet>
      <dgm:spPr/>
    </dgm:pt>
  </dgm:ptLst>
  <dgm:cxnLst>
    <dgm:cxn modelId="{C6859110-E3E7-914C-AEC1-EDE85E6B8D63}" type="presOf" srcId="{9E4E73A1-1832-42D9-906A-7536B2706F16}" destId="{BCB08E18-EB75-4945-A5B0-C7DA17D0F495}" srcOrd="0" destOrd="0" presId="urn:microsoft.com/office/officeart/2005/8/layout/vList2"/>
    <dgm:cxn modelId="{E2BFFE26-DF07-42B9-9A16-0A2DF732431E}" srcId="{F7DE0F50-C774-430D-8125-86FE6ED7713E}" destId="{625FD1E4-2724-4105-B462-7B6923B4D193}" srcOrd="2" destOrd="0" parTransId="{48BFE1DE-AA2A-4A65-9B89-0657A127A7E3}" sibTransId="{70A153CD-AF70-4BE2-996A-AA65D8534F9C}"/>
    <dgm:cxn modelId="{A4E26A3C-AC86-334C-A88B-EE7A74FC3B39}" type="presOf" srcId="{F9DBBDD1-959B-4E66-B2A2-E23727B0FDF7}" destId="{DACDF931-6747-AC49-8947-54A4ACE6CEEB}" srcOrd="0" destOrd="0" presId="urn:microsoft.com/office/officeart/2005/8/layout/vList2"/>
    <dgm:cxn modelId="{2B87D667-AE1D-4521-8072-34DC668C30C2}" srcId="{F7DE0F50-C774-430D-8125-86FE6ED7713E}" destId="{5E383AFC-DFFE-486D-AD48-3A9127531B5B}" srcOrd="3" destOrd="0" parTransId="{FBE62D3E-6966-4509-85E8-2960B0F8C5CA}" sibTransId="{E2A29ED5-39C6-432F-BDA8-F7300CFC429D}"/>
    <dgm:cxn modelId="{2988D054-2FCC-48A5-9A24-CC66A4E75CD8}" srcId="{F7DE0F50-C774-430D-8125-86FE6ED7713E}" destId="{F9DBBDD1-959B-4E66-B2A2-E23727B0FDF7}" srcOrd="1" destOrd="0" parTransId="{B843FBFC-53CA-4335-9195-BFC23F5DD572}" sibTransId="{0086F9AC-BD00-42C5-B317-6B0F149B9790}"/>
    <dgm:cxn modelId="{0F4ECF55-EB69-5D47-9940-B80DFEA4C2B3}" type="presOf" srcId="{625FD1E4-2724-4105-B462-7B6923B4D193}" destId="{FEA62737-597E-0443-995D-286C492BBE1A}" srcOrd="0" destOrd="0" presId="urn:microsoft.com/office/officeart/2005/8/layout/vList2"/>
    <dgm:cxn modelId="{7158B99F-B760-463B-89CB-8C01D8EEE699}" srcId="{F7DE0F50-C774-430D-8125-86FE6ED7713E}" destId="{9E4E73A1-1832-42D9-906A-7536B2706F16}" srcOrd="0" destOrd="0" parTransId="{D906AE3A-BFF5-4771-881C-C6A8FAF02CB7}" sibTransId="{3D213C8C-8A3B-40AC-ACA1-01008B86BC5B}"/>
    <dgm:cxn modelId="{E19E63CD-90FF-2B40-A5A2-F0603662C305}" type="presOf" srcId="{5E383AFC-DFFE-486D-AD48-3A9127531B5B}" destId="{79004338-E200-7148-BDBF-71970327CD6A}" srcOrd="0" destOrd="0" presId="urn:microsoft.com/office/officeart/2005/8/layout/vList2"/>
    <dgm:cxn modelId="{E84E0BE7-27F8-724D-B079-CA51A6D3D171}" type="presOf" srcId="{F7DE0F50-C774-430D-8125-86FE6ED7713E}" destId="{7DACBDE7-E22C-CB40-9571-A980E8879D5E}" srcOrd="0" destOrd="0" presId="urn:microsoft.com/office/officeart/2005/8/layout/vList2"/>
    <dgm:cxn modelId="{04A49508-9BFB-FA46-882B-ADE35F5954BC}" type="presParOf" srcId="{7DACBDE7-E22C-CB40-9571-A980E8879D5E}" destId="{BCB08E18-EB75-4945-A5B0-C7DA17D0F495}" srcOrd="0" destOrd="0" presId="urn:microsoft.com/office/officeart/2005/8/layout/vList2"/>
    <dgm:cxn modelId="{A92C82B5-0744-9748-8CAB-6C7D5B47255D}" type="presParOf" srcId="{7DACBDE7-E22C-CB40-9571-A980E8879D5E}" destId="{E27AADDE-9A49-0B45-8BD3-4A6DA47259C8}" srcOrd="1" destOrd="0" presId="urn:microsoft.com/office/officeart/2005/8/layout/vList2"/>
    <dgm:cxn modelId="{A682A688-7599-954E-B4EA-F3813E34FA8F}" type="presParOf" srcId="{7DACBDE7-E22C-CB40-9571-A980E8879D5E}" destId="{DACDF931-6747-AC49-8947-54A4ACE6CEEB}" srcOrd="2" destOrd="0" presId="urn:microsoft.com/office/officeart/2005/8/layout/vList2"/>
    <dgm:cxn modelId="{CA8B777E-8C03-8D43-B1E9-EE44EAE12A0E}" type="presParOf" srcId="{7DACBDE7-E22C-CB40-9571-A980E8879D5E}" destId="{69E30B34-C5D9-3B4B-91C8-D0CEE47A2780}" srcOrd="3" destOrd="0" presId="urn:microsoft.com/office/officeart/2005/8/layout/vList2"/>
    <dgm:cxn modelId="{18BC7907-64BB-E24D-9E07-0DC0585D2654}" type="presParOf" srcId="{7DACBDE7-E22C-CB40-9571-A980E8879D5E}" destId="{FEA62737-597E-0443-995D-286C492BBE1A}" srcOrd="4" destOrd="0" presId="urn:microsoft.com/office/officeart/2005/8/layout/vList2"/>
    <dgm:cxn modelId="{9C2BD649-0AD5-9D43-B481-E36BCD355068}" type="presParOf" srcId="{7DACBDE7-E22C-CB40-9571-A980E8879D5E}" destId="{95B41DA9-B092-AC4F-9A3B-60A4DAF3A380}" srcOrd="5" destOrd="0" presId="urn:microsoft.com/office/officeart/2005/8/layout/vList2"/>
    <dgm:cxn modelId="{68F98477-9CDE-024C-9BFD-95CCC229BDFD}" type="presParOf" srcId="{7DACBDE7-E22C-CB40-9571-A980E8879D5E}" destId="{79004338-E200-7148-BDBF-71970327CD6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B08E18-EB75-4945-A5B0-C7DA17D0F495}">
      <dsp:nvSpPr>
        <dsp:cNvPr id="0" name=""/>
        <dsp:cNvSpPr/>
      </dsp:nvSpPr>
      <dsp:spPr>
        <a:xfrm>
          <a:off x="0" y="0"/>
          <a:ext cx="3629263" cy="1048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Threshold of selection by mean: 0.0125 </a:t>
          </a:r>
        </a:p>
      </dsp:txBody>
      <dsp:txXfrm>
        <a:off x="51175" y="51175"/>
        <a:ext cx="3526913" cy="945970"/>
      </dsp:txXfrm>
    </dsp:sp>
    <dsp:sp modelId="{DACDF931-6747-AC49-8947-54A4ACE6CEEB}">
      <dsp:nvSpPr>
        <dsp:cNvPr id="0" name=""/>
        <dsp:cNvSpPr/>
      </dsp:nvSpPr>
      <dsp:spPr>
        <a:xfrm>
          <a:off x="0" y="1102620"/>
          <a:ext cx="3629263" cy="1048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Number of selected features: 17</a:t>
          </a:r>
        </a:p>
      </dsp:txBody>
      <dsp:txXfrm>
        <a:off x="51175" y="1153795"/>
        <a:ext cx="3526913" cy="945970"/>
      </dsp:txXfrm>
    </dsp:sp>
    <dsp:sp modelId="{FEA62737-597E-0443-995D-286C492BBE1A}">
      <dsp:nvSpPr>
        <dsp:cNvPr id="0" name=""/>
        <dsp:cNvSpPr/>
      </dsp:nvSpPr>
      <dsp:spPr>
        <a:xfrm>
          <a:off x="0" y="2770926"/>
          <a:ext cx="3629263" cy="1048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Threshold of selection by 75%: 0.01174</a:t>
          </a:r>
        </a:p>
      </dsp:txBody>
      <dsp:txXfrm>
        <a:off x="51175" y="2822101"/>
        <a:ext cx="3526913" cy="945970"/>
      </dsp:txXfrm>
    </dsp:sp>
    <dsp:sp modelId="{79004338-E200-7148-BDBF-71970327CD6A}">
      <dsp:nvSpPr>
        <dsp:cNvPr id="0" name=""/>
        <dsp:cNvSpPr/>
      </dsp:nvSpPr>
      <dsp:spPr>
        <a:xfrm>
          <a:off x="0" y="3827175"/>
          <a:ext cx="3629263" cy="1048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Number of selected features: 20</a:t>
          </a:r>
        </a:p>
      </dsp:txBody>
      <dsp:txXfrm>
        <a:off x="51175" y="3878350"/>
        <a:ext cx="3526913" cy="9459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1ADDAF-5052-BE4F-BDDF-8394D0636006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D03B0-44A8-3346-BA87-6214B2536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864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D03B0-44A8-3346-BA87-6214B25365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259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Bar graph for </a:t>
            </a:r>
            <a:r>
              <a:rPr lang="en-US" dirty="0" err="1"/>
              <a:t>importances</a:t>
            </a:r>
            <a:r>
              <a:rPr lang="en-US" dirty="0"/>
              <a:t> of Random Forest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D03B0-44A8-3346-BA87-6214B25365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774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Considering this, the Polynomial Kernel SVM Model appears to be the best-performing model. It shows better predictions for class 0 while maintaining accurate predictions for class 1. Improving the recall for class 0 while maintaining the accuracy for class 1 could be the direction for further model improvement.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D03B0-44A8-3346-BA87-6214B25365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01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D03B0-44A8-3346-BA87-6214B25365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078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D03B0-44A8-3346-BA87-6214B253656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11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1E7DD20-46C5-2F45-8346-0FB27D73FEF5}" type="datetime1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6191E1B-197F-B04C-AC9C-949BB16F527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5187262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F8DBC-F163-7945-8971-19B85D1AE0FE}" type="datetime1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91E1B-197F-B04C-AC9C-949BB16F5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458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9822B-61B5-7548-9982-5FEF3883412E}" type="datetime1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91E1B-197F-B04C-AC9C-949BB16F5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2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32ECA-B461-E14E-9754-1811478F9F8D}" type="datetime1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91E1B-197F-B04C-AC9C-949BB16F5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16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8025244-EE41-8E46-8667-D318A90A089A}" type="datetime1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6191E1B-197F-B04C-AC9C-949BB16F52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9951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2E927-9FFC-F74E-A87A-F5E834481A16}" type="datetime1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91E1B-197F-B04C-AC9C-949BB16F5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882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D2438-E781-174F-AB02-5C0CF823D73B}" type="datetime1">
              <a:rPr lang="en-US" smtClean="0"/>
              <a:t>10/14/2024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91E1B-197F-B04C-AC9C-949BB16F5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788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0B2A5-3AF1-8548-BF6E-1AD367C654D9}" type="datetime1">
              <a:rPr lang="en-US" smtClean="0"/>
              <a:t>10/14/2024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91E1B-197F-B04C-AC9C-949BB16F5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030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A683D-90F0-5542-8058-13F75FC97C50}" type="datetime1">
              <a:rPr lang="en-US" smtClean="0"/>
              <a:t>10/14/2024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91E1B-197F-B04C-AC9C-949BB16F5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88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9111A1B-22A6-D544-872F-0C4AA40FF1C5}" type="datetime1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6191E1B-197F-B04C-AC9C-949BB16F52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24757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0EF6946-83BA-064A-863C-643F12BDD293}" type="datetime1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6191E1B-197F-B04C-AC9C-949BB16F52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28657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0F2DDA21-A4AF-4441-A0F3-921C5C77C91A}" type="datetime1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6191E1B-197F-B04C-AC9C-949BB16F52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50307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364C0DB-43D0-F71A-EE96-AECBA05C7A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pPr fontAlgn="base"/>
            <a:r>
              <a:rPr lang="en-US" sz="6100" b="1" i="0">
                <a:effectLst/>
                <a:latin typeface="zeitung"/>
              </a:rPr>
              <a:t>Music &amp; Mental Health Survey Results</a:t>
            </a:r>
            <a:endParaRPr lang="en-US" sz="61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5ACDD-584C-5146-02BB-3A9D504791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1800" dirty="0"/>
              <a:t>STAT 574 Data Mining</a:t>
            </a:r>
          </a:p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1800" dirty="0"/>
              <a:t>Dr. Olga</a:t>
            </a:r>
          </a:p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1800" dirty="0"/>
              <a:t>Sowon Jung</a:t>
            </a:r>
          </a:p>
        </p:txBody>
      </p:sp>
    </p:spTree>
    <p:extLst>
      <p:ext uri="{BB962C8B-B14F-4D97-AF65-F5344CB8AC3E}">
        <p14:creationId xmlns:p14="http://schemas.microsoft.com/office/powerpoint/2010/main" val="583288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DF76B-9C4D-1A6F-781C-BFCC4014A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83535"/>
            <a:ext cx="9601200" cy="707065"/>
          </a:xfrm>
        </p:spPr>
        <p:txBody>
          <a:bodyPr/>
          <a:lstStyle/>
          <a:p>
            <a:r>
              <a:rPr lang="en-US" dirty="0"/>
              <a:t>Python Code for Feature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87330D-4F02-63C3-4F8C-B2A9F924F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90600"/>
            <a:ext cx="10219139" cy="44600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385017-D652-B625-C310-8230CAB54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5649556"/>
            <a:ext cx="7772400" cy="2386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4FFE91-FE06-9587-70AA-067C7CCF5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935511"/>
            <a:ext cx="5194300" cy="444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1619A6-98EB-E07E-1EB7-6C66D8015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91E1B-197F-B04C-AC9C-949BB16F5275}" type="slidenum">
              <a:rPr lang="en-US" smtClean="0"/>
              <a:t>10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09CC34-5384-0C22-8A81-388AD3675AE3}"/>
              </a:ext>
            </a:extLst>
          </p:cNvPr>
          <p:cNvSpPr/>
          <p:nvPr/>
        </p:nvSpPr>
        <p:spPr>
          <a:xfrm>
            <a:off x="9817101" y="0"/>
            <a:ext cx="1155700" cy="10219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0D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51722A98-D8AA-A1C8-BF16-FEC647D16E1A}"/>
              </a:ext>
            </a:extLst>
          </p:cNvPr>
          <p:cNvSpPr txBox="1">
            <a:spLocks/>
          </p:cNvSpPr>
          <p:nvPr/>
        </p:nvSpPr>
        <p:spPr>
          <a:xfrm>
            <a:off x="9906000" y="114791"/>
            <a:ext cx="878871" cy="7923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191E1B-197F-B04C-AC9C-949BB16F5275}" type="slidenum">
              <a:rPr lang="en-US" sz="4200" smtClean="0"/>
              <a:pPr/>
              <a:t>10</a:t>
            </a:fld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65453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41CBE-2130-7A26-0487-162D5C9CD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757" y="363973"/>
            <a:ext cx="10515600" cy="75367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Correlation: Heatmap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0B4CF0-197A-E1CE-0D8C-EA8084E8E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822" y="983673"/>
            <a:ext cx="10299014" cy="551249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577A415-BADF-0362-C9BF-798F9A52BF3F}"/>
              </a:ext>
            </a:extLst>
          </p:cNvPr>
          <p:cNvSpPr/>
          <p:nvPr/>
        </p:nvSpPr>
        <p:spPr>
          <a:xfrm>
            <a:off x="3498350" y="1242335"/>
            <a:ext cx="484094" cy="52110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1DAAF-545B-FC89-F34D-C2B086BF4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91E1B-197F-B04C-AC9C-949BB16F5275}" type="slidenum">
              <a:rPr lang="en-US" smtClean="0"/>
              <a:t>11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F42D53-5978-B5C6-39C1-5EE920C97ADF}"/>
              </a:ext>
            </a:extLst>
          </p:cNvPr>
          <p:cNvSpPr/>
          <p:nvPr/>
        </p:nvSpPr>
        <p:spPr>
          <a:xfrm>
            <a:off x="9817101" y="0"/>
            <a:ext cx="1155700" cy="10219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0D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C4F356F-810C-06D5-CC50-851C3CBDEA8C}"/>
              </a:ext>
            </a:extLst>
          </p:cNvPr>
          <p:cNvSpPr txBox="1">
            <a:spLocks/>
          </p:cNvSpPr>
          <p:nvPr/>
        </p:nvSpPr>
        <p:spPr>
          <a:xfrm>
            <a:off x="9906000" y="114791"/>
            <a:ext cx="878871" cy="7923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191E1B-197F-B04C-AC9C-949BB16F5275}" type="slidenum">
              <a:rPr lang="en-US" sz="4200" smtClean="0"/>
              <a:pPr/>
              <a:t>11</a:t>
            </a:fld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507875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5708E-CBC5-E330-D6D7-AA51AA04B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139" y="416585"/>
            <a:ext cx="10652540" cy="828340"/>
          </a:xfrm>
        </p:spPr>
        <p:txBody>
          <a:bodyPr>
            <a:normAutofit/>
          </a:bodyPr>
          <a:lstStyle/>
          <a:p>
            <a:r>
              <a:rPr lang="en-US" b="1" dirty="0"/>
              <a:t>Python: Model Selection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C9AA64D-52C6-8F0F-DE63-7EB8D3E5D7CA}"/>
              </a:ext>
            </a:extLst>
          </p:cNvPr>
          <p:cNvSpPr/>
          <p:nvPr/>
        </p:nvSpPr>
        <p:spPr>
          <a:xfrm>
            <a:off x="7269406" y="4355445"/>
            <a:ext cx="4670164" cy="48237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9DB3FCD4-02AD-620C-7501-2CFD70D7B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37" y="1284123"/>
            <a:ext cx="6156961" cy="47879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CEDADF-27BC-6D3F-8F58-72BFFEE5B2FD}"/>
              </a:ext>
            </a:extLst>
          </p:cNvPr>
          <p:cNvSpPr/>
          <p:nvPr/>
        </p:nvSpPr>
        <p:spPr>
          <a:xfrm>
            <a:off x="7269404" y="2530545"/>
            <a:ext cx="4670165" cy="48237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18DF1F-C5C8-1FC0-42D8-BA2B9D0CC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2385" y="1825277"/>
            <a:ext cx="4564205" cy="370559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8AB35E-09EA-854A-E609-A29746016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91E1B-197F-B04C-AC9C-949BB16F5275}" type="slidenum">
              <a:rPr lang="en-US" smtClean="0"/>
              <a:t>12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3BE9DC-579B-76C0-E564-0A3342167D04}"/>
              </a:ext>
            </a:extLst>
          </p:cNvPr>
          <p:cNvSpPr/>
          <p:nvPr/>
        </p:nvSpPr>
        <p:spPr>
          <a:xfrm>
            <a:off x="9817101" y="0"/>
            <a:ext cx="1155700" cy="10219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0D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A20F3EAB-5A87-C654-3695-5DDB5DDCCEAE}"/>
              </a:ext>
            </a:extLst>
          </p:cNvPr>
          <p:cNvSpPr txBox="1">
            <a:spLocks/>
          </p:cNvSpPr>
          <p:nvPr/>
        </p:nvSpPr>
        <p:spPr>
          <a:xfrm>
            <a:off x="9906000" y="114791"/>
            <a:ext cx="878871" cy="7923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191E1B-197F-B04C-AC9C-949BB16F5275}" type="slidenum">
              <a:rPr lang="en-US" sz="4200" smtClean="0"/>
              <a:pPr/>
              <a:t>12</a:t>
            </a:fld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3019563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0E22466-4141-4802-0A37-12E2C313C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83535"/>
            <a:ext cx="9601200" cy="707065"/>
          </a:xfrm>
        </p:spPr>
        <p:txBody>
          <a:bodyPr/>
          <a:lstStyle/>
          <a:p>
            <a:r>
              <a:rPr lang="en-US" dirty="0"/>
              <a:t>Python Code for Model Selection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2300C-A9B6-F573-1002-716258B99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91" y="915715"/>
            <a:ext cx="9038378" cy="58453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3B968E-3F9B-E3D4-787F-C29860571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482" y="2578100"/>
            <a:ext cx="5461000" cy="20066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E9096B-83A6-06EB-B206-633916C94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91E1B-197F-B04C-AC9C-949BB16F5275}" type="slidenum">
              <a:rPr lang="en-US" smtClean="0"/>
              <a:t>13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2EEC46-3AAF-46D6-B406-C46DE61DE5B3}"/>
              </a:ext>
            </a:extLst>
          </p:cNvPr>
          <p:cNvSpPr/>
          <p:nvPr/>
        </p:nvSpPr>
        <p:spPr>
          <a:xfrm>
            <a:off x="9817101" y="0"/>
            <a:ext cx="1155700" cy="10219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0D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66EBCAB-0DFD-A491-74BF-7381DA52C96D}"/>
              </a:ext>
            </a:extLst>
          </p:cNvPr>
          <p:cNvSpPr txBox="1">
            <a:spLocks/>
          </p:cNvSpPr>
          <p:nvPr/>
        </p:nvSpPr>
        <p:spPr>
          <a:xfrm>
            <a:off x="9906000" y="114791"/>
            <a:ext cx="878871" cy="7923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191E1B-197F-B04C-AC9C-949BB16F5275}" type="slidenum">
              <a:rPr lang="en-US" sz="4200" smtClean="0"/>
              <a:pPr/>
              <a:t>13</a:t>
            </a:fld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3086196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1DDD1DE-9407-3F3B-331E-2035AF284470}"/>
              </a:ext>
            </a:extLst>
          </p:cNvPr>
          <p:cNvSpPr txBox="1">
            <a:spLocks/>
          </p:cNvSpPr>
          <p:nvPr/>
        </p:nvSpPr>
        <p:spPr>
          <a:xfrm>
            <a:off x="1371600" y="283535"/>
            <a:ext cx="9601200" cy="7070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Python Output for Model Selection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D71F4-EBB0-A34F-C646-85DE5E911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446" y="990600"/>
            <a:ext cx="5321300" cy="5829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2A9EFA-5A46-A28B-7ED7-6619AB5DF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032" y="990600"/>
            <a:ext cx="5295900" cy="57658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3D6EF5-AE5E-0F87-49A4-585D710EF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91E1B-197F-B04C-AC9C-949BB16F5275}" type="slidenum">
              <a:rPr lang="en-US" smtClean="0"/>
              <a:t>14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FC49EE-105C-37F2-EF5A-BA34E7314727}"/>
              </a:ext>
            </a:extLst>
          </p:cNvPr>
          <p:cNvSpPr/>
          <p:nvPr/>
        </p:nvSpPr>
        <p:spPr>
          <a:xfrm>
            <a:off x="9817101" y="0"/>
            <a:ext cx="1155700" cy="10219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0D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676AAC0-6F78-7D44-D5D9-930705B43F53}"/>
              </a:ext>
            </a:extLst>
          </p:cNvPr>
          <p:cNvSpPr txBox="1">
            <a:spLocks/>
          </p:cNvSpPr>
          <p:nvPr/>
        </p:nvSpPr>
        <p:spPr>
          <a:xfrm>
            <a:off x="9906000" y="114791"/>
            <a:ext cx="878871" cy="7923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191E1B-197F-B04C-AC9C-949BB16F5275}" type="slidenum">
              <a:rPr lang="en-US" sz="4200" smtClean="0"/>
              <a:pPr/>
              <a:t>14</a:t>
            </a:fld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2448475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24E16E8-84BF-4D4C-A746-2537B1C15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890A3A2-97E0-41D2-BD93-30D3DFA73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718CB90A-6005-4951-84F5-70B5863EF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27880A-7BE0-4BE9-AB7E-DBC854B8D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301" y="151986"/>
            <a:ext cx="4919822" cy="40642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B58CB1-6F46-B9D4-8C2B-7F5264CC9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2238" y="146162"/>
            <a:ext cx="4492467" cy="40490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2139AB-55F7-7CC0-E2CC-16E3A24D03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2704" y="4844946"/>
            <a:ext cx="2778680" cy="13369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EE18EB4-3CB2-CBA2-4C5B-AA2279014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4330" y="4807906"/>
            <a:ext cx="2673346" cy="128623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F64D75-E34D-6E76-13F3-F835F8E76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91E1B-197F-B04C-AC9C-949BB16F5275}" type="slidenum">
              <a:rPr lang="en-US" smtClean="0"/>
              <a:t>15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DB2D77-097B-CDEA-B423-94E6A5BB44F9}"/>
              </a:ext>
            </a:extLst>
          </p:cNvPr>
          <p:cNvSpPr/>
          <p:nvPr/>
        </p:nvSpPr>
        <p:spPr>
          <a:xfrm>
            <a:off x="9817101" y="0"/>
            <a:ext cx="1155700" cy="10219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0D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6C168C5-6CAE-4B85-4954-AADB1B2D5C1A}"/>
              </a:ext>
            </a:extLst>
          </p:cNvPr>
          <p:cNvSpPr txBox="1">
            <a:spLocks/>
          </p:cNvSpPr>
          <p:nvPr/>
        </p:nvSpPr>
        <p:spPr>
          <a:xfrm>
            <a:off x="9906000" y="114791"/>
            <a:ext cx="878871" cy="7923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191E1B-197F-B04C-AC9C-949BB16F5275}" type="slidenum">
              <a:rPr lang="en-US" sz="4200" smtClean="0"/>
              <a:pPr/>
              <a:t>15</a:t>
            </a:fld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1433030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58133-1833-FA8F-90C7-2346B55CF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ROC Curves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1F6B5A-D183-829B-3BBB-9B5ADEFD4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2782" y="1655334"/>
            <a:ext cx="5509218" cy="4545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DFB971-DD2C-DDD3-79DE-0B46A6FA2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96" y="1655334"/>
            <a:ext cx="5790537" cy="454510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F5931F-BA92-2EA1-430C-5369691A4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91E1B-197F-B04C-AC9C-949BB16F5275}" type="slidenum">
              <a:rPr lang="en-US" smtClean="0"/>
              <a:t>16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3D7DB5-2A3F-F704-71B6-2642BE6CB2C5}"/>
              </a:ext>
            </a:extLst>
          </p:cNvPr>
          <p:cNvSpPr/>
          <p:nvPr/>
        </p:nvSpPr>
        <p:spPr>
          <a:xfrm>
            <a:off x="9817101" y="0"/>
            <a:ext cx="1155700" cy="10219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0D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617733BD-16A2-0A52-EC4C-43BC464C5D92}"/>
              </a:ext>
            </a:extLst>
          </p:cNvPr>
          <p:cNvSpPr txBox="1">
            <a:spLocks/>
          </p:cNvSpPr>
          <p:nvPr/>
        </p:nvSpPr>
        <p:spPr>
          <a:xfrm>
            <a:off x="9906000" y="114791"/>
            <a:ext cx="878871" cy="7923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191E1B-197F-B04C-AC9C-949BB16F5275}" type="slidenum">
              <a:rPr lang="en-US" sz="4200" smtClean="0"/>
              <a:pPr/>
              <a:t>16</a:t>
            </a:fld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1178565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E424B-D43C-849A-3D0C-5A8A029C7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072" y="249381"/>
            <a:ext cx="10238509" cy="741218"/>
          </a:xfrm>
        </p:spPr>
        <p:txBody>
          <a:bodyPr>
            <a:normAutofit/>
          </a:bodyPr>
          <a:lstStyle/>
          <a:p>
            <a:r>
              <a:rPr lang="en-US" dirty="0"/>
              <a:t>Python code for ROC curve and Outcome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90AEA1-C3E3-5B3E-181D-DDC0D98D6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128" y="990599"/>
            <a:ext cx="7772400" cy="42299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A7F9D3-85B2-8B3E-FDE9-06E4D9620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052" y="5292983"/>
            <a:ext cx="7772400" cy="133765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2304D1-355A-051A-37CB-0E4A25F2A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91E1B-197F-B04C-AC9C-949BB16F5275}" type="slidenum">
              <a:rPr lang="en-US" smtClean="0"/>
              <a:t>17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C07172-C052-CB32-F4EA-6AD12E15D3EC}"/>
              </a:ext>
            </a:extLst>
          </p:cNvPr>
          <p:cNvSpPr/>
          <p:nvPr/>
        </p:nvSpPr>
        <p:spPr>
          <a:xfrm>
            <a:off x="9817101" y="0"/>
            <a:ext cx="1155700" cy="10219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0D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B6F7F266-293A-44BB-CBF2-80A38DAB4215}"/>
              </a:ext>
            </a:extLst>
          </p:cNvPr>
          <p:cNvSpPr txBox="1">
            <a:spLocks/>
          </p:cNvSpPr>
          <p:nvPr/>
        </p:nvSpPr>
        <p:spPr>
          <a:xfrm>
            <a:off x="9906000" y="114791"/>
            <a:ext cx="878871" cy="7923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191E1B-197F-B04C-AC9C-949BB16F5275}" type="slidenum">
              <a:rPr lang="en-US" sz="4200" smtClean="0"/>
              <a:pPr/>
              <a:t>17</a:t>
            </a:fld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1288362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1890D-3C66-709C-F722-C2649CCA2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2522" y="555520"/>
            <a:ext cx="5837583" cy="897006"/>
          </a:xfrm>
        </p:spPr>
        <p:txBody>
          <a:bodyPr/>
          <a:lstStyle/>
          <a:p>
            <a:r>
              <a:rPr lang="en-US" b="1" dirty="0"/>
              <a:t>R: Random Forest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0DE8EB-D4E1-DA51-85DD-E3314385E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991" y="1972917"/>
            <a:ext cx="6634009" cy="4329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F8066C-DC60-6A9B-F6EC-0345E32F1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19" y="4097407"/>
            <a:ext cx="4657612" cy="11777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58709F-D077-CFED-65CE-696ECA76E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4871" y="2694643"/>
            <a:ext cx="1996108" cy="102829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67E388-41A0-57D0-5C01-3D248EFD1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91E1B-197F-B04C-AC9C-949BB16F5275}" type="slidenum">
              <a:rPr lang="en-US" smtClean="0"/>
              <a:t>18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AFC4F1-53D2-3649-DF67-D0857039BA64}"/>
              </a:ext>
            </a:extLst>
          </p:cNvPr>
          <p:cNvSpPr/>
          <p:nvPr/>
        </p:nvSpPr>
        <p:spPr>
          <a:xfrm>
            <a:off x="9817101" y="0"/>
            <a:ext cx="1155700" cy="10219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0D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F10E935-DFD0-FFB5-875A-9A3F0317DB5A}"/>
              </a:ext>
            </a:extLst>
          </p:cNvPr>
          <p:cNvSpPr txBox="1">
            <a:spLocks/>
          </p:cNvSpPr>
          <p:nvPr/>
        </p:nvSpPr>
        <p:spPr>
          <a:xfrm>
            <a:off x="9906000" y="114791"/>
            <a:ext cx="878871" cy="7923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191E1B-197F-B04C-AC9C-949BB16F5275}" type="slidenum">
              <a:rPr lang="en-US" sz="4200" smtClean="0"/>
              <a:pPr/>
              <a:t>18</a:t>
            </a:fld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372909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16CC1-C660-864B-C980-36BD31252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164" y="236719"/>
            <a:ext cx="9601200" cy="830081"/>
          </a:xfrm>
        </p:spPr>
        <p:txBody>
          <a:bodyPr/>
          <a:lstStyle/>
          <a:p>
            <a:r>
              <a:rPr lang="en-US" dirty="0"/>
              <a:t>R code for Random Forest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C28736-D660-E832-6320-827166DDC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455" y="1220932"/>
            <a:ext cx="7772400" cy="519253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490709-DFB9-D52F-E841-E9C6B407D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91E1B-197F-B04C-AC9C-949BB16F5275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BA6590-FB4A-A52D-466E-CE41C650565D}"/>
              </a:ext>
            </a:extLst>
          </p:cNvPr>
          <p:cNvSpPr/>
          <p:nvPr/>
        </p:nvSpPr>
        <p:spPr>
          <a:xfrm>
            <a:off x="9817101" y="0"/>
            <a:ext cx="1155700" cy="10219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0D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B3493C6A-A6EB-3A6A-91B5-929700037DB0}"/>
              </a:ext>
            </a:extLst>
          </p:cNvPr>
          <p:cNvSpPr txBox="1">
            <a:spLocks/>
          </p:cNvSpPr>
          <p:nvPr/>
        </p:nvSpPr>
        <p:spPr>
          <a:xfrm>
            <a:off x="9906000" y="114791"/>
            <a:ext cx="878871" cy="7923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191E1B-197F-B04C-AC9C-949BB16F5275}" type="slidenum">
              <a:rPr lang="en-US" sz="4200" smtClean="0"/>
              <a:pPr/>
              <a:t>19</a:t>
            </a:fld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3455202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F7CC1-84D4-57C6-959B-4EDBE56AF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70489"/>
            <a:ext cx="9601200" cy="1485900"/>
          </a:xfrm>
        </p:spPr>
        <p:txBody>
          <a:bodyPr/>
          <a:lstStyle/>
          <a:p>
            <a:pPr algn="ctr"/>
            <a:r>
              <a:rPr lang="en-US" b="1" dirty="0"/>
              <a:t>Background Information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1A10E7-9678-4999-C252-48DB00439F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846" y="1163664"/>
            <a:ext cx="6985405" cy="2341262"/>
          </a:xfrm>
        </p:spPr>
      </p:pic>
      <p:pic>
        <p:nvPicPr>
          <p:cNvPr id="8" name="Picture 7" descr="A group of icons with text&#10;&#10;Description automatically generated">
            <a:extLst>
              <a:ext uri="{FF2B5EF4-FFF2-40B4-BE49-F238E27FC236}">
                <a16:creationId xmlns:a16="http://schemas.microsoft.com/office/drawing/2014/main" id="{88265379-A6B7-DAAA-64D2-5D966C8D1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131" y="2753437"/>
            <a:ext cx="3947160" cy="3947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78CAEA-E16A-1E3A-8048-EDC2EAABDBCA}"/>
              </a:ext>
            </a:extLst>
          </p:cNvPr>
          <p:cNvSpPr txBox="1"/>
          <p:nvPr/>
        </p:nvSpPr>
        <p:spPr>
          <a:xfrm>
            <a:off x="962028" y="4021157"/>
            <a:ext cx="67828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Question</a:t>
            </a:r>
            <a:r>
              <a:rPr lang="en-US" sz="2800" dirty="0"/>
              <a:t>: Can the effects of music on an individual’s mental health be predicted accurately based on their personal characteristics, music listening habits, and mental health indicators?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1FB57D-7EEA-484C-A82E-C9C3A9C94290}"/>
              </a:ext>
            </a:extLst>
          </p:cNvPr>
          <p:cNvSpPr/>
          <p:nvPr/>
        </p:nvSpPr>
        <p:spPr>
          <a:xfrm>
            <a:off x="10041711" y="0"/>
            <a:ext cx="931089" cy="10219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0D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E482D5A3-50AD-480C-8B0F-A602BD1CA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9639" y="114791"/>
            <a:ext cx="555231" cy="792393"/>
          </a:xfrm>
        </p:spPr>
        <p:txBody>
          <a:bodyPr/>
          <a:lstStyle/>
          <a:p>
            <a:fld id="{86191E1B-197F-B04C-AC9C-949BB16F5275}" type="slidenum">
              <a:rPr lang="en-US" sz="4200" smtClean="0"/>
              <a:t>2</a:t>
            </a:fld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2198531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4A468-B4CD-25E3-E1C5-2CB74E54C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052" y="465289"/>
            <a:ext cx="5347252" cy="877957"/>
          </a:xfrm>
        </p:spPr>
        <p:txBody>
          <a:bodyPr/>
          <a:lstStyle/>
          <a:p>
            <a:r>
              <a:rPr lang="en-US" b="1" dirty="0"/>
              <a:t>R: SVM Polynomial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23D4E7-CF9F-FB9F-4DE2-29921AD56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017" y="2619926"/>
            <a:ext cx="9174110" cy="38366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EB5435-A217-838C-A677-030EDB649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712" y="1184784"/>
            <a:ext cx="5182432" cy="1310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29221E-5092-0758-2BBE-487A57BDA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744" y="1188268"/>
            <a:ext cx="2312388" cy="119123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FD7822-5457-A5BA-4A17-608D2EABD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91E1B-197F-B04C-AC9C-949BB16F5275}" type="slidenum">
              <a:rPr lang="en-US" smtClean="0"/>
              <a:t>20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3582C1-BBD7-894C-F650-BE19E33DBE58}"/>
              </a:ext>
            </a:extLst>
          </p:cNvPr>
          <p:cNvSpPr/>
          <p:nvPr/>
        </p:nvSpPr>
        <p:spPr>
          <a:xfrm>
            <a:off x="9817101" y="0"/>
            <a:ext cx="1155700" cy="10219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0D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D9F05C01-3503-6FE0-FB26-41CED7E8370E}"/>
              </a:ext>
            </a:extLst>
          </p:cNvPr>
          <p:cNvSpPr txBox="1">
            <a:spLocks/>
          </p:cNvSpPr>
          <p:nvPr/>
        </p:nvSpPr>
        <p:spPr>
          <a:xfrm>
            <a:off x="9906000" y="114791"/>
            <a:ext cx="878871" cy="7923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191E1B-197F-B04C-AC9C-949BB16F5275}" type="slidenum">
              <a:rPr lang="en-US" sz="4200" smtClean="0"/>
              <a:pPr/>
              <a:t>20</a:t>
            </a:fld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52911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2C510C-F2DB-0A58-CD70-48733964A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164" y="236719"/>
            <a:ext cx="9601200" cy="830081"/>
          </a:xfrm>
        </p:spPr>
        <p:txBody>
          <a:bodyPr/>
          <a:lstStyle/>
          <a:p>
            <a:r>
              <a:rPr lang="en-US" dirty="0"/>
              <a:t>R code for SVM Polynomial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B9A376-DE01-192C-21F0-0C5E39F55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315" y="1272688"/>
            <a:ext cx="9467094" cy="431262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93D546-0F3C-F7FB-663C-919C11126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91E1B-197F-B04C-AC9C-949BB16F5275}" type="slidenum">
              <a:rPr lang="en-US" smtClean="0"/>
              <a:t>21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8272C1-4572-1ABD-89D2-06E07D092DB1}"/>
              </a:ext>
            </a:extLst>
          </p:cNvPr>
          <p:cNvSpPr/>
          <p:nvPr/>
        </p:nvSpPr>
        <p:spPr>
          <a:xfrm>
            <a:off x="9817101" y="0"/>
            <a:ext cx="1155700" cy="10219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0D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6AD68BF5-EE26-4C62-B227-E1F4C1881A07}"/>
              </a:ext>
            </a:extLst>
          </p:cNvPr>
          <p:cNvSpPr txBox="1">
            <a:spLocks/>
          </p:cNvSpPr>
          <p:nvPr/>
        </p:nvSpPr>
        <p:spPr>
          <a:xfrm>
            <a:off x="9906000" y="114791"/>
            <a:ext cx="878871" cy="7923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191E1B-197F-B04C-AC9C-949BB16F5275}" type="slidenum">
              <a:rPr lang="en-US" sz="4200" smtClean="0"/>
              <a:pPr/>
              <a:t>21</a:t>
            </a:fld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215423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89A90-13E1-DCFE-8CDD-3096EA057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891" y="974725"/>
            <a:ext cx="10515600" cy="1325563"/>
          </a:xfrm>
        </p:spPr>
        <p:txBody>
          <a:bodyPr/>
          <a:lstStyle/>
          <a:p>
            <a:r>
              <a:rPr lang="en-US" b="1" dirty="0" err="1"/>
              <a:t>SAS:Random</a:t>
            </a:r>
            <a:r>
              <a:rPr lang="en-US" b="1" dirty="0"/>
              <a:t> Forest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09FBA7-EF79-7C7E-01EE-465CAEC3E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271" y="0"/>
            <a:ext cx="4929909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73F455-E3E1-69E2-34C6-9E1B480FF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865" y="2829515"/>
            <a:ext cx="2327413" cy="119897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90E12A-5AE0-A0EA-B0B8-1EDFC4013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91E1B-197F-B04C-AC9C-949BB16F5275}" type="slidenum">
              <a:rPr lang="en-US" smtClean="0"/>
              <a:t>22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8B80CC-DB57-0E2F-3660-21FF6623D076}"/>
              </a:ext>
            </a:extLst>
          </p:cNvPr>
          <p:cNvSpPr/>
          <p:nvPr/>
        </p:nvSpPr>
        <p:spPr>
          <a:xfrm>
            <a:off x="9817101" y="0"/>
            <a:ext cx="1155700" cy="10219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0D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DC5CC107-F8E4-F031-0F00-A168D650283F}"/>
              </a:ext>
            </a:extLst>
          </p:cNvPr>
          <p:cNvSpPr txBox="1">
            <a:spLocks/>
          </p:cNvSpPr>
          <p:nvPr/>
        </p:nvSpPr>
        <p:spPr>
          <a:xfrm>
            <a:off x="9906000" y="114791"/>
            <a:ext cx="878871" cy="7923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191E1B-197F-B04C-AC9C-949BB16F5275}" type="slidenum">
              <a:rPr lang="en-US" sz="4200" smtClean="0"/>
              <a:pPr/>
              <a:t>22</a:t>
            </a:fld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960137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2B45E-13C1-1191-161D-6C415F5A2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049" y="685800"/>
            <a:ext cx="2585969" cy="383078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SAS code for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Random Forest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566D7-3664-CCC7-F1E6-7CF693BFE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888" y="0"/>
            <a:ext cx="7661495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69EF7B-8FA0-05E5-F68F-1073F780D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91E1B-197F-B04C-AC9C-949BB16F5275}" type="slidenum">
              <a:rPr lang="en-US" smtClean="0"/>
              <a:t>23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DEBD37-BC4E-D473-CBBB-169F180EB04F}"/>
              </a:ext>
            </a:extLst>
          </p:cNvPr>
          <p:cNvSpPr/>
          <p:nvPr/>
        </p:nvSpPr>
        <p:spPr>
          <a:xfrm>
            <a:off x="9817101" y="0"/>
            <a:ext cx="1155700" cy="10219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0D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6D688B29-C3FD-8D32-5AF9-46ECA443A520}"/>
              </a:ext>
            </a:extLst>
          </p:cNvPr>
          <p:cNvSpPr txBox="1">
            <a:spLocks/>
          </p:cNvSpPr>
          <p:nvPr/>
        </p:nvSpPr>
        <p:spPr>
          <a:xfrm>
            <a:off x="9906000" y="114791"/>
            <a:ext cx="878871" cy="7923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191E1B-197F-B04C-AC9C-949BB16F5275}" type="slidenum">
              <a:rPr lang="en-US" sz="4200" smtClean="0"/>
              <a:pPr/>
              <a:t>23</a:t>
            </a:fld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1586174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A7067-2F44-533C-C743-E9693F546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SAS: SVM Polynomial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802BC7-D0E5-8199-7B23-9329D1AFA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44" y="2097766"/>
            <a:ext cx="11894261" cy="10195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45C510-7C30-8E5E-4AA2-0F6FF47A7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84" y="3425997"/>
            <a:ext cx="11866348" cy="22619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1D9C10-8B79-8599-94BA-ADE12DFC2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708" y="587097"/>
            <a:ext cx="2333187" cy="120194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B08729-AA35-C46B-EF5E-68F2500C2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91E1B-197F-B04C-AC9C-949BB16F5275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87494C-7256-5007-446A-EFFEAF7AF740}"/>
              </a:ext>
            </a:extLst>
          </p:cNvPr>
          <p:cNvSpPr/>
          <p:nvPr/>
        </p:nvSpPr>
        <p:spPr>
          <a:xfrm>
            <a:off x="9817101" y="0"/>
            <a:ext cx="1155700" cy="10219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0D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95D1A5B6-C93B-8431-C1D1-84E661FADBB1}"/>
              </a:ext>
            </a:extLst>
          </p:cNvPr>
          <p:cNvSpPr txBox="1">
            <a:spLocks/>
          </p:cNvSpPr>
          <p:nvPr/>
        </p:nvSpPr>
        <p:spPr>
          <a:xfrm>
            <a:off x="9906000" y="114791"/>
            <a:ext cx="878871" cy="7923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191E1B-197F-B04C-AC9C-949BB16F5275}" type="slidenum">
              <a:rPr lang="en-US" sz="4200" smtClean="0"/>
              <a:pPr/>
              <a:t>24</a:t>
            </a:fld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205028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20596-EDCA-7636-EF7C-84DC8D4B0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47650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en-US" sz="5000" b="1" dirty="0"/>
              <a:t>Summary of Prediction Accuracy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FA8255-A669-3CFF-3F60-F1925D4C4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733550"/>
            <a:ext cx="4443984" cy="823912"/>
          </a:xfrm>
        </p:spPr>
        <p:txBody>
          <a:bodyPr/>
          <a:lstStyle/>
          <a:p>
            <a:pPr algn="ctr"/>
            <a:r>
              <a:rPr lang="en-US" sz="3600" u="sng" dirty="0"/>
              <a:t>Random Forest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637038-8D3B-C012-BB65-CAFF18D655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77228" y="2523650"/>
            <a:ext cx="4443984" cy="3553778"/>
          </a:xfrm>
        </p:spPr>
        <p:txBody>
          <a:bodyPr>
            <a:normAutofit/>
          </a:bodyPr>
          <a:lstStyle/>
          <a:p>
            <a:r>
              <a:rPr lang="en-US" sz="3200" dirty="0"/>
              <a:t>Python: 0.77901</a:t>
            </a:r>
          </a:p>
          <a:p>
            <a:endParaRPr lang="en-US" sz="3200" dirty="0"/>
          </a:p>
          <a:p>
            <a:r>
              <a:rPr lang="en-US" sz="3200" dirty="0"/>
              <a:t>R: 0.7375415</a:t>
            </a:r>
          </a:p>
          <a:p>
            <a:endParaRPr lang="en-US" sz="3200" dirty="0"/>
          </a:p>
          <a:p>
            <a:r>
              <a:rPr lang="en-US" sz="3200" dirty="0"/>
              <a:t>SAS: 0.791667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7A4DED-E1B6-2E87-EBFE-CD4C9488A5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8816" y="1687508"/>
            <a:ext cx="4443984" cy="823912"/>
          </a:xfrm>
        </p:spPr>
        <p:txBody>
          <a:bodyPr/>
          <a:lstStyle/>
          <a:p>
            <a:pPr algn="ctr"/>
            <a:r>
              <a:rPr lang="en-US" sz="3600" u="sng" dirty="0"/>
              <a:t>SVM (Polynomial)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0721B0-2CEF-84AB-A83D-1B4244411A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127689" y="2547232"/>
            <a:ext cx="4443984" cy="3660459"/>
          </a:xfrm>
        </p:spPr>
        <p:txBody>
          <a:bodyPr>
            <a:normAutofit/>
          </a:bodyPr>
          <a:lstStyle/>
          <a:p>
            <a:r>
              <a:rPr lang="en-US" sz="3200" dirty="0"/>
              <a:t>Python: 0.768</a:t>
            </a:r>
          </a:p>
          <a:p>
            <a:endParaRPr lang="en-US" sz="3200" dirty="0"/>
          </a:p>
          <a:p>
            <a:r>
              <a:rPr lang="en-US" sz="3200" dirty="0"/>
              <a:t>R: 0.744444</a:t>
            </a:r>
          </a:p>
          <a:p>
            <a:endParaRPr lang="en-US" sz="3200" dirty="0"/>
          </a:p>
          <a:p>
            <a:r>
              <a:rPr lang="en-US" sz="3200" dirty="0"/>
              <a:t>SAS: 0.736264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AB3B8-FB34-920D-1854-71F5EF9A0830}"/>
              </a:ext>
            </a:extLst>
          </p:cNvPr>
          <p:cNvSpPr txBox="1"/>
          <p:nvPr/>
        </p:nvSpPr>
        <p:spPr>
          <a:xfrm>
            <a:off x="2927898" y="5720283"/>
            <a:ext cx="7186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0070C0"/>
                </a:solidFill>
              </a:rPr>
              <a:t>SAS Random Forest has the highest accuracy!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16F0663-76F6-9AAC-0093-7BD1A1853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91E1B-197F-B04C-AC9C-949BB16F5275}" type="slidenum">
              <a:rPr lang="en-US" smtClean="0"/>
              <a:t>25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275A9D-09B3-F455-A6C7-539508B0C88A}"/>
              </a:ext>
            </a:extLst>
          </p:cNvPr>
          <p:cNvSpPr/>
          <p:nvPr/>
        </p:nvSpPr>
        <p:spPr>
          <a:xfrm>
            <a:off x="9817101" y="0"/>
            <a:ext cx="1155700" cy="10219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0D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7B5353CE-8833-EFE3-B4A2-456A665B697A}"/>
              </a:ext>
            </a:extLst>
          </p:cNvPr>
          <p:cNvSpPr txBox="1">
            <a:spLocks/>
          </p:cNvSpPr>
          <p:nvPr/>
        </p:nvSpPr>
        <p:spPr>
          <a:xfrm>
            <a:off x="9906000" y="114791"/>
            <a:ext cx="878871" cy="7923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191E1B-197F-B04C-AC9C-949BB16F5275}" type="slidenum">
              <a:rPr lang="en-US" sz="4200" smtClean="0"/>
              <a:pPr/>
              <a:t>25</a:t>
            </a:fld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2219353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17D4B2-C93C-ED65-49D1-FD9D56342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6578" y="247650"/>
            <a:ext cx="7240988" cy="1485900"/>
          </a:xfrm>
        </p:spPr>
        <p:txBody>
          <a:bodyPr>
            <a:normAutofit/>
          </a:bodyPr>
          <a:lstStyle/>
          <a:p>
            <a:r>
              <a:rPr lang="en-US" b="1" dirty="0"/>
              <a:t>Implication &amp; Future Studies</a:t>
            </a:r>
          </a:p>
        </p:txBody>
      </p:sp>
      <p:pic>
        <p:nvPicPr>
          <p:cNvPr id="7" name="Picture 6" descr="A silhouette of a person with musical notes&#10;&#10;Description automatically generated">
            <a:extLst>
              <a:ext uri="{FF2B5EF4-FFF2-40B4-BE49-F238E27FC236}">
                <a16:creationId xmlns:a16="http://schemas.microsoft.com/office/drawing/2014/main" id="{E8045198-138C-A403-D07A-5183813EC3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16" r="6409" b="-3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A4813-3CF7-0A5E-F34B-602464D21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4384" y="1140246"/>
            <a:ext cx="6176776" cy="3581400"/>
          </a:xfrm>
        </p:spPr>
        <p:txBody>
          <a:bodyPr>
            <a:noAutofit/>
          </a:bodyPr>
          <a:lstStyle/>
          <a:p>
            <a:r>
              <a:rPr lang="en-US" sz="2500" dirty="0"/>
              <a:t>High accuracy supports the hypothesis that there is a measurable relationship between music listening habits (like genre preferences) and mental health outcome.</a:t>
            </a:r>
          </a:p>
          <a:p>
            <a:r>
              <a:rPr lang="en-US" sz="2500" dirty="0"/>
              <a:t>Music can have a predictable impact on disorders such as anxiety, depression, insomnia, and OCD.</a:t>
            </a:r>
          </a:p>
          <a:p>
            <a:r>
              <a:rPr lang="en-US" sz="2500" dirty="0"/>
              <a:t>Feature selection can lead to deeper inquiries into the mechanism through music affects mental health. </a:t>
            </a:r>
          </a:p>
          <a:p>
            <a:r>
              <a:rPr lang="en-US" sz="2500" dirty="0"/>
              <a:t>Further research can explore how these features interact with psychological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1DC5C-DD42-4679-32FA-FE978BE57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91E1B-197F-B04C-AC9C-949BB16F527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3888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9D9D0AB-1E2F-44A8-B9C6-FA4098301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B63512-0A20-180A-0AAF-F2F73DA7D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3371" y="4208449"/>
            <a:ext cx="5779940" cy="15260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1" cap="all" dirty="0"/>
              <a:t>Thank you!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6F9611-3A25-4FAD-9475-8A7660979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0144"/>
            <a:ext cx="4060371" cy="523829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BD33F5-32D6-408A-A34E-016A7CAC7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7961" y="897281"/>
            <a:ext cx="3584448" cy="47640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penguin with a scarf and hearts&#10;&#10;Description automatically generated">
            <a:extLst>
              <a:ext uri="{FF2B5EF4-FFF2-40B4-BE49-F238E27FC236}">
                <a16:creationId xmlns:a16="http://schemas.microsoft.com/office/drawing/2014/main" id="{6102CD25-67EF-A5B0-1465-6649C04F0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57" y="1569365"/>
            <a:ext cx="3419856" cy="341985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CAFBD32-D3B9-4AA1-8A52-E7788A955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7304" y="0"/>
            <a:ext cx="3712695" cy="313160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0404713-F4EB-4955-953A-3ABF20B2C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163" y="230778"/>
            <a:ext cx="3236976" cy="26700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at with its mouth open&#10;&#10;Description automatically generated">
            <a:extLst>
              <a:ext uri="{FF2B5EF4-FFF2-40B4-BE49-F238E27FC236}">
                <a16:creationId xmlns:a16="http://schemas.microsoft.com/office/drawing/2014/main" id="{F7BF36F3-DE53-1F36-9070-209468FC3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459" y="455903"/>
            <a:ext cx="3072384" cy="221979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B1FFF1B-D8E7-43C1-963D-013BA4049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00" y="660143"/>
            <a:ext cx="3429000" cy="338328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D1E6CF7-6997-4310-908D-0A183A2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0744" y="897887"/>
            <a:ext cx="2953512" cy="290779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at lying on its back with its eyes closed&#10;&#10;Description automatically generated">
            <a:extLst>
              <a:ext uri="{FF2B5EF4-FFF2-40B4-BE49-F238E27FC236}">
                <a16:creationId xmlns:a16="http://schemas.microsoft.com/office/drawing/2014/main" id="{FC20C160-45CB-590B-0E70-DEF2ABDCC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9967" y="981324"/>
            <a:ext cx="2754690" cy="2740917"/>
          </a:xfrm>
          <a:prstGeom prst="rect">
            <a:avLst/>
          </a:prstGeom>
        </p:spPr>
      </p:pic>
      <p:sp>
        <p:nvSpPr>
          <p:cNvPr id="31" name="Freeform 6">
            <a:extLst>
              <a:ext uri="{FF2B5EF4-FFF2-40B4-BE49-F238E27FC236}">
                <a16:creationId xmlns:a16="http://schemas.microsoft.com/office/drawing/2014/main" id="{9C77E800-FF01-449B-A776-7FB39BAA2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553373" y="3751045"/>
            <a:ext cx="1609735" cy="216642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DFEDE9-2948-375A-01E7-D7ED3585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91E1B-197F-B04C-AC9C-949BB16F527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38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B093A0-B109-717B-D9B1-C54E8FE8E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b="1" cap="all" dirty="0"/>
              <a:t>Machine Learning Modeling: RF &amp; SVM (Poly)</a:t>
            </a:r>
          </a:p>
        </p:txBody>
      </p:sp>
      <p:pic>
        <p:nvPicPr>
          <p:cNvPr id="7" name="Picture 6" descr="A diagram of a decision boundary&#10;&#10;Description automatically generated">
            <a:extLst>
              <a:ext uri="{FF2B5EF4-FFF2-40B4-BE49-F238E27FC236}">
                <a16:creationId xmlns:a16="http://schemas.microsoft.com/office/drawing/2014/main" id="{AD3ABD8E-FD5E-7892-558D-3E4D5DC03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980" y="943785"/>
            <a:ext cx="3582361" cy="2935327"/>
          </a:xfrm>
          <a:prstGeom prst="rect">
            <a:avLst/>
          </a:prstGeom>
        </p:spPr>
      </p:pic>
      <p:pic>
        <p:nvPicPr>
          <p:cNvPr id="5" name="Content Placeholder 4" descr="A diagram of a random forest&#10;&#10;Description automatically generated">
            <a:extLst>
              <a:ext uri="{FF2B5EF4-FFF2-40B4-BE49-F238E27FC236}">
                <a16:creationId xmlns:a16="http://schemas.microsoft.com/office/drawing/2014/main" id="{C3DA965C-7B93-0281-AD10-50A0F275D1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17733" y="972261"/>
            <a:ext cx="5130799" cy="2886074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FF476F-D7B1-3CAE-B3D9-F7085E1A9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91E1B-197F-B04C-AC9C-949BB16F5275}" type="slidenum">
              <a:rPr lang="en-US" smtClean="0"/>
              <a:t>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47970A-4740-C3F7-2F39-EE28017E212F}"/>
              </a:ext>
            </a:extLst>
          </p:cNvPr>
          <p:cNvSpPr/>
          <p:nvPr/>
        </p:nvSpPr>
        <p:spPr>
          <a:xfrm>
            <a:off x="10041711" y="0"/>
            <a:ext cx="931089" cy="10219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0D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B7BEB993-B0E2-939F-7EE2-7946E622EFA8}"/>
              </a:ext>
            </a:extLst>
          </p:cNvPr>
          <p:cNvSpPr txBox="1">
            <a:spLocks/>
          </p:cNvSpPr>
          <p:nvPr/>
        </p:nvSpPr>
        <p:spPr>
          <a:xfrm>
            <a:off x="10229639" y="114791"/>
            <a:ext cx="555231" cy="7923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191E1B-197F-B04C-AC9C-949BB16F5275}" type="slidenum">
              <a:rPr lang="en-US" sz="4200" smtClean="0"/>
              <a:pPr/>
              <a:t>3</a:t>
            </a:fld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1939031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33203-555E-6C2F-2730-EA0C0E22F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010" y="245390"/>
            <a:ext cx="4862924" cy="1485900"/>
          </a:xfrm>
        </p:spPr>
        <p:txBody>
          <a:bodyPr/>
          <a:lstStyle/>
          <a:p>
            <a:pPr algn="ctr"/>
            <a:r>
              <a:rPr lang="en-US" b="1" dirty="0"/>
              <a:t>DATASET </a:t>
            </a:r>
            <a:br>
              <a:rPr lang="en-US" b="1" dirty="0"/>
            </a:br>
            <a:r>
              <a:rPr lang="en-US" b="1" dirty="0"/>
              <a:t>CHARACTERISTICS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FDC0C4-5667-714B-2243-EB703BF82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4809"/>
            <a:ext cx="5969000" cy="6540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85E143A-1D8F-ADA9-3405-197F22A55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866" y="1615221"/>
            <a:ext cx="5000001" cy="111295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C761EB-B918-FD1E-499E-EE12BC950D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388" y="3355059"/>
            <a:ext cx="4722955" cy="28237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6034191-8646-7FBD-5186-E696BA78708E}"/>
              </a:ext>
            </a:extLst>
          </p:cNvPr>
          <p:cNvSpPr txBox="1"/>
          <p:nvPr/>
        </p:nvSpPr>
        <p:spPr>
          <a:xfrm>
            <a:off x="2544417" y="6334539"/>
            <a:ext cx="1722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Music effects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BF857F-2D07-F30F-EFBA-94D6EF3E5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91E1B-197F-B04C-AC9C-949BB16F5275}" type="slidenum">
              <a:rPr lang="en-US" smtClean="0"/>
              <a:t>4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D3707C-0EE6-FFF8-132D-CD3B239AD7CD}"/>
              </a:ext>
            </a:extLst>
          </p:cNvPr>
          <p:cNvSpPr/>
          <p:nvPr/>
        </p:nvSpPr>
        <p:spPr>
          <a:xfrm>
            <a:off x="10041711" y="0"/>
            <a:ext cx="931089" cy="10219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0D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9C4F2A5F-7189-F2B5-08DC-7515D934A5F1}"/>
              </a:ext>
            </a:extLst>
          </p:cNvPr>
          <p:cNvSpPr txBox="1">
            <a:spLocks/>
          </p:cNvSpPr>
          <p:nvPr/>
        </p:nvSpPr>
        <p:spPr>
          <a:xfrm>
            <a:off x="10229639" y="114791"/>
            <a:ext cx="555231" cy="7923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191E1B-197F-B04C-AC9C-949BB16F5275}" type="slidenum">
              <a:rPr lang="en-US" sz="4200" smtClean="0"/>
              <a:pPr/>
              <a:t>4</a:t>
            </a:fld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1726996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1DF1C-B458-E61B-6221-D63B07D09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856" y="247650"/>
            <a:ext cx="10862380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b="1" dirty="0"/>
              <a:t>Preprocessing</a:t>
            </a:r>
            <a:r>
              <a:rPr lang="en-US" altLang="ko-KR" sz="3700" b="1" dirty="0"/>
              <a:t> 1.</a:t>
            </a:r>
            <a:r>
              <a:rPr lang="ko-KR" altLang="en-US" sz="3700" b="1" dirty="0"/>
              <a:t> </a:t>
            </a:r>
            <a:r>
              <a:rPr lang="en-US" sz="3700" dirty="0">
                <a:solidFill>
                  <a:schemeClr val="tx2"/>
                </a:solidFill>
              </a:rPr>
              <a:t>Remove missing data : 126 values</a:t>
            </a:r>
            <a:br>
              <a:rPr lang="en-US" sz="3700" dirty="0">
                <a:solidFill>
                  <a:schemeClr val="tx2"/>
                </a:solidFill>
              </a:rPr>
            </a:br>
            <a:endParaRPr lang="en-US" sz="3700" b="1" dirty="0"/>
          </a:p>
        </p:txBody>
      </p:sp>
      <p:pic>
        <p:nvPicPr>
          <p:cNvPr id="4" name="Content Placeholder 3" descr="A graph with red and blue text&#10;&#10;Description automatically generated">
            <a:extLst>
              <a:ext uri="{FF2B5EF4-FFF2-40B4-BE49-F238E27FC236}">
                <a16:creationId xmlns:a16="http://schemas.microsoft.com/office/drawing/2014/main" id="{203F9498-5928-DBA9-7BCB-D461597B0A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17" b="-2"/>
          <a:stretch/>
        </p:blipFill>
        <p:spPr>
          <a:xfrm>
            <a:off x="1812320" y="990600"/>
            <a:ext cx="9417334" cy="580988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6BEA1B-41F2-3F01-5072-5C694CE78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6191E1B-197F-B04C-AC9C-949BB16F5275}" type="slidenum">
              <a:rPr lang="en-US" smtClean="0"/>
              <a:pPr defTabSz="914400"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EEA330-4203-11A0-DC6C-0F847BECBDC5}"/>
              </a:ext>
            </a:extLst>
          </p:cNvPr>
          <p:cNvSpPr/>
          <p:nvPr/>
        </p:nvSpPr>
        <p:spPr>
          <a:xfrm>
            <a:off x="10041711" y="0"/>
            <a:ext cx="931089" cy="10219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0D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115266F0-9D5A-99DC-A184-06AC25182B8F}"/>
              </a:ext>
            </a:extLst>
          </p:cNvPr>
          <p:cNvSpPr txBox="1">
            <a:spLocks/>
          </p:cNvSpPr>
          <p:nvPr/>
        </p:nvSpPr>
        <p:spPr>
          <a:xfrm>
            <a:off x="10229639" y="114791"/>
            <a:ext cx="555231" cy="7923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191E1B-197F-B04C-AC9C-949BB16F5275}" type="slidenum">
              <a:rPr lang="en-US" sz="4200" smtClean="0"/>
              <a:pPr/>
              <a:t>5</a:t>
            </a:fld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3970653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2552F-6092-2491-78CE-6FE7129E2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81186"/>
            <a:ext cx="9601200" cy="797601"/>
          </a:xfrm>
        </p:spPr>
        <p:txBody>
          <a:bodyPr>
            <a:normAutofit fontScale="90000"/>
          </a:bodyPr>
          <a:lstStyle/>
          <a:p>
            <a:r>
              <a:rPr lang="en-US" sz="4400" b="1" dirty="0"/>
              <a:t>Preprocessing</a:t>
            </a:r>
            <a:r>
              <a:rPr lang="ko-KR" altLang="en-US" sz="4400" b="1" dirty="0"/>
              <a:t> </a:t>
            </a:r>
            <a:r>
              <a:rPr lang="en-US" altLang="ko-KR" sz="4400" b="1" dirty="0"/>
              <a:t>2.</a:t>
            </a:r>
            <a:r>
              <a:rPr lang="ko-KR" altLang="en-US" sz="4400" b="1" dirty="0"/>
              <a:t> </a:t>
            </a:r>
            <a:r>
              <a:rPr lang="en-US" dirty="0">
                <a:solidFill>
                  <a:schemeClr val="tx2"/>
                </a:solidFill>
              </a:rPr>
              <a:t>Corrected outliers</a:t>
            </a:r>
            <a:br>
              <a:rPr lang="en-US" dirty="0">
                <a:solidFill>
                  <a:schemeClr val="tx2"/>
                </a:solidFill>
              </a:rPr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723DB7-039E-56D8-AC34-0923CE483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91E1B-197F-B04C-AC9C-949BB16F5275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 descr="A graph of a graph with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9CD9DF81-7EB4-F4CF-20B4-C15D13DC98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39" b="-1"/>
          <a:stretch/>
        </p:blipFill>
        <p:spPr>
          <a:xfrm>
            <a:off x="2619928" y="1562673"/>
            <a:ext cx="7927387" cy="489071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5050C8-781D-60F1-9AE6-6AB7CE129AB8}"/>
              </a:ext>
            </a:extLst>
          </p:cNvPr>
          <p:cNvSpPr/>
          <p:nvPr/>
        </p:nvSpPr>
        <p:spPr>
          <a:xfrm>
            <a:off x="10041711" y="0"/>
            <a:ext cx="931089" cy="10219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0D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9A46AA69-DD88-1F1E-E734-4F84C998B938}"/>
              </a:ext>
            </a:extLst>
          </p:cNvPr>
          <p:cNvSpPr txBox="1">
            <a:spLocks/>
          </p:cNvSpPr>
          <p:nvPr/>
        </p:nvSpPr>
        <p:spPr>
          <a:xfrm>
            <a:off x="10229639" y="114791"/>
            <a:ext cx="555231" cy="7923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191E1B-197F-B04C-AC9C-949BB16F5275}" type="slidenum">
              <a:rPr lang="en-US" sz="4200" smtClean="0"/>
              <a:pPr/>
              <a:t>6</a:t>
            </a:fld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674756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38F87B-B82E-2D7B-4BF2-7683C0596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469" y="1595721"/>
            <a:ext cx="7876413" cy="52137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E500DF-7D06-B535-8B72-8468813B6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920" y="1073353"/>
            <a:ext cx="8049798" cy="4249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9982C3-719F-97AF-09A5-037E5E608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035" y="314909"/>
            <a:ext cx="10202896" cy="85266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000" b="1" dirty="0"/>
              <a:t>Preprocessing</a:t>
            </a:r>
            <a:r>
              <a:rPr lang="ko-KR" altLang="en-US" sz="4000" b="1" dirty="0"/>
              <a:t> </a:t>
            </a:r>
            <a:r>
              <a:rPr lang="en-US" altLang="ko-KR" sz="4000" b="1" dirty="0"/>
              <a:t>3.</a:t>
            </a:r>
            <a:r>
              <a:rPr lang="ko-KR" altLang="en-US" sz="4000" b="1" dirty="0"/>
              <a:t> </a:t>
            </a:r>
            <a:r>
              <a:rPr lang="en-US" sz="4000" dirty="0"/>
              <a:t>One-hot encoding</a:t>
            </a:r>
            <a:br>
              <a:rPr lang="en-US" sz="4000" b="1" dirty="0"/>
            </a:br>
            <a:endParaRPr lang="en-US" sz="4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8892D-77AC-95CB-C3F1-8FC62CE79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91E1B-197F-B04C-AC9C-949BB16F5275}" type="slidenum">
              <a:rPr lang="en-US" smtClean="0"/>
              <a:t>7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E9053E-D4FC-CD99-0BA0-25DD389B47A5}"/>
              </a:ext>
            </a:extLst>
          </p:cNvPr>
          <p:cNvSpPr/>
          <p:nvPr/>
        </p:nvSpPr>
        <p:spPr>
          <a:xfrm>
            <a:off x="10041711" y="0"/>
            <a:ext cx="931089" cy="10219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0D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62D391D-585C-6D61-2203-2448E391D107}"/>
              </a:ext>
            </a:extLst>
          </p:cNvPr>
          <p:cNvSpPr txBox="1">
            <a:spLocks/>
          </p:cNvSpPr>
          <p:nvPr/>
        </p:nvSpPr>
        <p:spPr>
          <a:xfrm>
            <a:off x="10229639" y="114791"/>
            <a:ext cx="555231" cy="7923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191E1B-197F-B04C-AC9C-949BB16F5275}" type="slidenum">
              <a:rPr lang="en-US" sz="4200" smtClean="0"/>
              <a:pPr/>
              <a:t>7</a:t>
            </a:fld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2674105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C05DF-FA44-3783-ABF3-B12AB89CE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Preprocessing</a:t>
            </a:r>
            <a:r>
              <a:rPr lang="ko-KR" altLang="en-US" sz="4400" b="1" dirty="0"/>
              <a:t> </a:t>
            </a:r>
            <a:r>
              <a:rPr lang="en-US" altLang="ko-KR" sz="4400" b="1" dirty="0"/>
              <a:t>4.</a:t>
            </a:r>
            <a:r>
              <a:rPr lang="ko-KR" altLang="en-US" sz="4400" b="1" dirty="0"/>
              <a:t> </a:t>
            </a:r>
            <a:r>
              <a:rPr lang="en-US" sz="4400" dirty="0"/>
              <a:t>Standardization</a:t>
            </a:r>
            <a:r>
              <a:rPr lang="ko-KR" altLang="en-US" sz="4400" b="1" dirty="0"/>
              <a:t> </a:t>
            </a:r>
            <a:br>
              <a:rPr lang="en-US" sz="4400" b="1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665FBD-CAC7-0EB3-56FB-83C67A84F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91E1B-197F-B04C-AC9C-949BB16F5275}" type="slidenum">
              <a:rPr lang="en-US" smtClean="0"/>
              <a:t>8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F1B6C7-6442-257F-AB73-FD5C2FF5B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8881" y="1531352"/>
            <a:ext cx="7428036" cy="12806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A35E17-0AA7-B6D1-A568-7E1BD27DD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031" y="3017252"/>
            <a:ext cx="7622886" cy="30730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D91FB6E-578B-6664-951B-1FA8819BB2D4}"/>
              </a:ext>
            </a:extLst>
          </p:cNvPr>
          <p:cNvSpPr/>
          <p:nvPr/>
        </p:nvSpPr>
        <p:spPr>
          <a:xfrm>
            <a:off x="10041711" y="0"/>
            <a:ext cx="931089" cy="10219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0D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6324C9F4-D744-16DA-33BF-4BE71F654BC4}"/>
              </a:ext>
            </a:extLst>
          </p:cNvPr>
          <p:cNvSpPr txBox="1">
            <a:spLocks/>
          </p:cNvSpPr>
          <p:nvPr/>
        </p:nvSpPr>
        <p:spPr>
          <a:xfrm>
            <a:off x="10229639" y="114791"/>
            <a:ext cx="555231" cy="7923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191E1B-197F-B04C-AC9C-949BB16F5275}" type="slidenum">
              <a:rPr lang="en-US" sz="4200" smtClean="0"/>
              <a:pPr/>
              <a:t>8</a:t>
            </a:fld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4074863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47763-1B5A-B983-B7D9-B3CE5FE58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294" y="410816"/>
            <a:ext cx="9601200" cy="1279871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Feature Selection by Random Forest</a:t>
            </a:r>
          </a:p>
        </p:txBody>
      </p:sp>
      <p:pic>
        <p:nvPicPr>
          <p:cNvPr id="4" name="Content Placeholder 3" descr="A graph with blue lines&#10;&#10;Description automatically generated">
            <a:extLst>
              <a:ext uri="{FF2B5EF4-FFF2-40B4-BE49-F238E27FC236}">
                <a16:creationId xmlns:a16="http://schemas.microsoft.com/office/drawing/2014/main" id="{78E22027-13F5-759B-F838-7CA235038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9644" y="1690688"/>
            <a:ext cx="7076698" cy="435133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64FBF49-E166-E839-8A8F-9D877356B06C}"/>
              </a:ext>
            </a:extLst>
          </p:cNvPr>
          <p:cNvCxnSpPr>
            <a:cxnSpLocks/>
          </p:cNvCxnSpPr>
          <p:nvPr/>
        </p:nvCxnSpPr>
        <p:spPr>
          <a:xfrm>
            <a:off x="1323191" y="5077609"/>
            <a:ext cx="699247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extBox 5">
            <a:extLst>
              <a:ext uri="{FF2B5EF4-FFF2-40B4-BE49-F238E27FC236}">
                <a16:creationId xmlns:a16="http://schemas.microsoft.com/office/drawing/2014/main" id="{3E7C9D51-908B-1EB6-C6EB-412F0D54E5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2940496"/>
              </p:ext>
            </p:extLst>
          </p:nvPr>
        </p:nvGraphicFramePr>
        <p:xfrm>
          <a:off x="8315661" y="1690687"/>
          <a:ext cx="3629263" cy="4893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501F48-D0F0-0C6A-A0B2-DDCB69C09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91E1B-197F-B04C-AC9C-949BB16F5275}" type="slidenum">
              <a:rPr lang="en-US" smtClean="0"/>
              <a:t>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4CCC48-E221-F6AF-81F3-138E941CB2A4}"/>
              </a:ext>
            </a:extLst>
          </p:cNvPr>
          <p:cNvSpPr/>
          <p:nvPr/>
        </p:nvSpPr>
        <p:spPr>
          <a:xfrm>
            <a:off x="10041711" y="0"/>
            <a:ext cx="931089" cy="10219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0D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C43677D8-0979-72B2-815D-811E85847A4B}"/>
              </a:ext>
            </a:extLst>
          </p:cNvPr>
          <p:cNvSpPr txBox="1">
            <a:spLocks/>
          </p:cNvSpPr>
          <p:nvPr/>
        </p:nvSpPr>
        <p:spPr>
          <a:xfrm>
            <a:off x="10229639" y="114791"/>
            <a:ext cx="555231" cy="7923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191E1B-197F-B04C-AC9C-949BB16F5275}" type="slidenum">
              <a:rPr lang="en-US" sz="4200" smtClean="0"/>
              <a:pPr/>
              <a:t>9</a:t>
            </a:fld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100836505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{37BA57F3-1235-CF46-AF7F-CAFFA576407D}tf10001072</Template>
  <TotalTime>4313</TotalTime>
  <Words>412</Words>
  <Application>Microsoft Office PowerPoint</Application>
  <PresentationFormat>Widescreen</PresentationFormat>
  <Paragraphs>108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Söhne</vt:lpstr>
      <vt:lpstr>zeitung</vt:lpstr>
      <vt:lpstr>Calibri</vt:lpstr>
      <vt:lpstr>Franklin Gothic Book</vt:lpstr>
      <vt:lpstr>Crop</vt:lpstr>
      <vt:lpstr>Music &amp; Mental Health Survey Results</vt:lpstr>
      <vt:lpstr>Background Information</vt:lpstr>
      <vt:lpstr>Machine Learning Modeling: RF &amp; SVM (Poly)</vt:lpstr>
      <vt:lpstr>DATASET  CHARACTERISTICS</vt:lpstr>
      <vt:lpstr>Preprocessing 1. Remove missing data : 126 values </vt:lpstr>
      <vt:lpstr>Preprocessing 2. Corrected outliers </vt:lpstr>
      <vt:lpstr>Preprocessing 3. One-hot encoding </vt:lpstr>
      <vt:lpstr>Preprocessing 4. Standardization  </vt:lpstr>
      <vt:lpstr>Feature Selection by Random Forest</vt:lpstr>
      <vt:lpstr>Python Code for Feature Selection</vt:lpstr>
      <vt:lpstr>Correlation: Heatmap</vt:lpstr>
      <vt:lpstr>Python: Model Selection</vt:lpstr>
      <vt:lpstr>Python Code for Model Selection</vt:lpstr>
      <vt:lpstr>PowerPoint Presentation</vt:lpstr>
      <vt:lpstr>PowerPoint Presentation</vt:lpstr>
      <vt:lpstr>ROC Curves</vt:lpstr>
      <vt:lpstr>Python code for ROC curve and Outcome</vt:lpstr>
      <vt:lpstr>R: Random Forest</vt:lpstr>
      <vt:lpstr>R code for Random Forest</vt:lpstr>
      <vt:lpstr>R: SVM Polynomial</vt:lpstr>
      <vt:lpstr>R code for SVM Polynomial</vt:lpstr>
      <vt:lpstr>SAS:Random Forest</vt:lpstr>
      <vt:lpstr>SAS code for   Random Forest</vt:lpstr>
      <vt:lpstr>SAS: SVM Polynomial</vt:lpstr>
      <vt:lpstr>Summary of Prediction Accuracy</vt:lpstr>
      <vt:lpstr>Implication &amp; Future Studies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&amp; Mental Health Survey Results</dc:title>
  <dc:creator>Sowon Jung</dc:creator>
  <cp:lastModifiedBy>Sowon Jung</cp:lastModifiedBy>
  <cp:revision>11</cp:revision>
  <dcterms:created xsi:type="dcterms:W3CDTF">2024-05-02T19:10:21Z</dcterms:created>
  <dcterms:modified xsi:type="dcterms:W3CDTF">2024-10-15T02:23:24Z</dcterms:modified>
</cp:coreProperties>
</file>